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7" r:id="rId4"/>
    <p:sldId id="257" r:id="rId5"/>
    <p:sldId id="272" r:id="rId6"/>
    <p:sldId id="258" r:id="rId7"/>
    <p:sldId id="273" r:id="rId8"/>
    <p:sldId id="274" r:id="rId9"/>
    <p:sldId id="27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F176845-A353-4C89-8CEF-7BF7BEA6CD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F176845-A353-4C89-8CEF-7BF7BEA6CD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F176845-A353-4C89-8CEF-7BF7BEA6CD0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F176845-A353-4C89-8CEF-7BF7BEA6CD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 descr="http://weknowyourdreamz.com/images/light/light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8584864" y="-1"/>
            <a:ext cx="92393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400" b="1" spc="300">
                <a:ln w="11430">
                  <a:solidFill>
                    <a:srgbClr val="F4F6F9"/>
                  </a:solidFill>
                </a:ln>
                <a:solidFill>
                  <a:srgbClr val="437AC6"/>
                </a:solidFill>
              </a:defRPr>
            </a:lvl1pPr>
          </a:lstStyle>
          <a:p>
            <a:endParaRPr/>
          </a:p>
        </p:txBody>
      </p:sp>
      <p:pic>
        <p:nvPicPr>
          <p:cNvPr id="114" name="image1.png" descr="C:\Users\KALYANI\Desktop\10july\790_520298414696806_592401705_n.png"/>
          <p:cNvPicPr>
            <a:picLocks noChangeAspect="1"/>
          </p:cNvPicPr>
          <p:nvPr/>
        </p:nvPicPr>
        <p:blipFill>
          <a:blip r:embed="rId3">
            <a:extLst/>
          </a:blip>
          <a:srcRect b="3"/>
          <a:stretch>
            <a:fillRect/>
          </a:stretch>
        </p:blipFill>
        <p:spPr>
          <a:xfrm>
            <a:off x="7619999" y="4419599"/>
            <a:ext cx="1524001" cy="1482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</p:pic>
      <p:sp>
        <p:nvSpPr>
          <p:cNvPr id="115" name="Shape 115"/>
          <p:cNvSpPr/>
          <p:nvPr/>
        </p:nvSpPr>
        <p:spPr>
          <a:xfrm>
            <a:off x="3581400" y="838200"/>
            <a:ext cx="4212046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400" b="1">
                <a:solidFill>
                  <a:srgbClr val="BABABA"/>
                </a:solidFill>
              </a:defRPr>
            </a:lvl1pPr>
          </a:lstStyle>
          <a:p>
            <a:r>
              <a:rPr>
                <a:solidFill>
                  <a:schemeClr val="bg1"/>
                </a:solidFill>
              </a:rPr>
              <a:t>Let there be…</a:t>
            </a:r>
            <a:r>
              <a:t> </a:t>
            </a:r>
          </a:p>
        </p:txBody>
      </p:sp>
      <p:sp>
        <p:nvSpPr>
          <p:cNvPr id="116" name="Shape 116"/>
          <p:cNvSpPr/>
          <p:nvPr/>
        </p:nvSpPr>
        <p:spPr>
          <a:xfrm>
            <a:off x="3901135" y="6019798"/>
            <a:ext cx="4415627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700" b="1" cap="all">
                <a:solidFill>
                  <a:srgbClr val="00B050"/>
                </a:solidFill>
                <a:effectLst>
                  <a:outerShdw blurRad="25400" dist="12700" dir="5400000" rotWithShape="0">
                    <a:srgbClr val="3F80CE">
                      <a:alpha val="60000"/>
                    </a:srgbClr>
                  </a:outerShdw>
                </a:effectLst>
              </a:defRPr>
            </a:lvl1pPr>
          </a:lstStyle>
          <a:p>
            <a:r>
              <a:rPr>
                <a:solidFill>
                  <a:schemeClr val="bg1"/>
                </a:solidFill>
              </a:rPr>
              <a:t>Zero Point Energy Pvt ltd </a:t>
            </a:r>
          </a:p>
        </p:txBody>
      </p:sp>
      <p:sp>
        <p:nvSpPr>
          <p:cNvPr id="117" name="Shape 117"/>
          <p:cNvSpPr/>
          <p:nvPr/>
        </p:nvSpPr>
        <p:spPr>
          <a:xfrm>
            <a:off x="3962400" y="6488667"/>
            <a:ext cx="54102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Redefining energy conservation modes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dn2.hometone.com/wp-content/uploads/2012/07/digital-floor_HmKoC_24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800" y="1295400"/>
            <a:ext cx="3429000" cy="2247900"/>
          </a:xfrm>
          <a:prstGeom prst="rect">
            <a:avLst/>
          </a:prstGeom>
          <a:noFill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2744" t="28406" r="28829" b="48287"/>
          <a:stretch>
            <a:fillRect/>
          </a:stretch>
        </p:blipFill>
        <p:spPr bwMode="auto">
          <a:xfrm>
            <a:off x="609600" y="4387426"/>
            <a:ext cx="3581400" cy="247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6515" t="63720" r="52491" b="8373"/>
          <a:stretch>
            <a:fillRect/>
          </a:stretch>
        </p:blipFill>
        <p:spPr bwMode="auto">
          <a:xfrm>
            <a:off x="4953000" y="12954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3905" t="62950" r="27603" b="8373"/>
          <a:stretch>
            <a:fillRect/>
          </a:stretch>
        </p:blipFill>
        <p:spPr bwMode="auto">
          <a:xfrm>
            <a:off x="5029200" y="4341786"/>
            <a:ext cx="3352800" cy="24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43000" y="838200"/>
            <a:ext cx="2666752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Digital</a:t>
            </a:r>
            <a:r>
              <a:rPr kumimoji="0" lang="en-US" sz="2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advertising </a:t>
            </a:r>
            <a:endParaRPr kumimoji="0" lang="en-US" sz="2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838200"/>
            <a:ext cx="4114800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Portable</a:t>
            </a:r>
            <a:r>
              <a:rPr kumimoji="0" lang="en-US" sz="2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charging stations</a:t>
            </a:r>
            <a:endParaRPr kumimoji="0" lang="en-US" sz="2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3962400"/>
            <a:ext cx="25346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Safety Indicators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3927157"/>
            <a:ext cx="15728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Electricity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0"/>
            <a:ext cx="173059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Use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cases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970" t="32712" r="21970" b="26042"/>
          <a:stretch>
            <a:fillRect/>
          </a:stretch>
        </p:blipFill>
        <p:spPr bwMode="auto">
          <a:xfrm>
            <a:off x="228600" y="15240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381000"/>
            <a:ext cx="49530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Product Range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133600"/>
          <a:ext cx="8610601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143000"/>
                <a:gridCol w="1615234"/>
                <a:gridCol w="1432766"/>
                <a:gridCol w="1437434"/>
                <a:gridCol w="1991567"/>
              </a:tblGrid>
              <a:tr h="141767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Name of square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Capacity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Proposed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 of tiles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Pedestrians per hour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electricity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generated </a:t>
                      </a:r>
                    </a:p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tiles*pedestrian per hour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Kilo watt hour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23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Variety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square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SEF SOLAR 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watt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2638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1,31,900 watt hour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131.9  KWH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Jhansi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rani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SEF SOLAR 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watt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2186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1,09,308 watt hour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109.308  KWH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Cotton market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SEF SOLAR 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watt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12,498 watt hour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12.498  KWH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0562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600" y="304800"/>
            <a:ext cx="55626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Electricity output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with 50 tiles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883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Dimensions </a:t>
            </a:r>
            <a:r>
              <a:rPr lang="en-US" b="1" dirty="0" smtClean="0"/>
              <a:t>and </a:t>
            </a:r>
            <a:r>
              <a:rPr lang="en-US" b="1" dirty="0" smtClean="0"/>
              <a:t>weight</a:t>
            </a:r>
          </a:p>
          <a:p>
            <a:r>
              <a:rPr lang="en-US" dirty="0" smtClean="0"/>
              <a:t>Width</a:t>
            </a:r>
            <a:r>
              <a:rPr lang="en-US" dirty="0" smtClean="0"/>
              <a:t>: </a:t>
            </a:r>
            <a:r>
              <a:rPr lang="en-US" dirty="0" smtClean="0"/>
              <a:t>750mm </a:t>
            </a:r>
            <a:r>
              <a:rPr lang="en-US" sz="3600" dirty="0" smtClean="0"/>
              <a:t>I</a:t>
            </a:r>
            <a:r>
              <a:rPr lang="en-US" dirty="0" smtClean="0"/>
              <a:t> Depth</a:t>
            </a:r>
            <a:r>
              <a:rPr lang="en-US" dirty="0" smtClean="0"/>
              <a:t>: 750mm </a:t>
            </a:r>
            <a:r>
              <a:rPr lang="en-US" sz="3600" dirty="0" smtClean="0"/>
              <a:t>I</a:t>
            </a:r>
            <a:r>
              <a:rPr lang="en-US" dirty="0" smtClean="0"/>
              <a:t> Height: 115mm </a:t>
            </a:r>
            <a:r>
              <a:rPr lang="en-US" sz="3600" dirty="0" smtClean="0"/>
              <a:t>I</a:t>
            </a:r>
            <a:r>
              <a:rPr lang="en-US" dirty="0" smtClean="0"/>
              <a:t> Weight: 15-45 KG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Power </a:t>
            </a:r>
            <a:r>
              <a:rPr lang="en-US" b="1" dirty="0" smtClean="0"/>
              <a:t>specifications</a:t>
            </a:r>
          </a:p>
          <a:p>
            <a:r>
              <a:rPr lang="en-US" dirty="0" smtClean="0"/>
              <a:t>Average </a:t>
            </a:r>
            <a:r>
              <a:rPr lang="en-US" dirty="0" smtClean="0"/>
              <a:t>power: 7W @ 24VDC during step   </a:t>
            </a:r>
            <a:r>
              <a:rPr lang="en-US" sz="3600" dirty="0" smtClean="0"/>
              <a:t>I</a:t>
            </a:r>
            <a:r>
              <a:rPr lang="en-US" dirty="0" smtClean="0"/>
              <a:t> Peak power: 90W @ 24VDC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Force </a:t>
            </a:r>
            <a:r>
              <a:rPr lang="en-US" b="1" dirty="0" smtClean="0"/>
              <a:t>limitations</a:t>
            </a:r>
          </a:p>
          <a:p>
            <a:r>
              <a:rPr lang="en-US" dirty="0" smtClean="0"/>
              <a:t>Maximum </a:t>
            </a:r>
            <a:r>
              <a:rPr lang="en-US" dirty="0" smtClean="0"/>
              <a:t>input force: 5kN  </a:t>
            </a:r>
            <a:r>
              <a:rPr lang="en-US" sz="3600" dirty="0" smtClean="0"/>
              <a:t>I </a:t>
            </a:r>
            <a:r>
              <a:rPr lang="en-US" dirty="0" smtClean="0"/>
              <a:t> Maximum force: 200kg per module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Certifications </a:t>
            </a:r>
            <a:r>
              <a:rPr lang="en-US" b="1" dirty="0" smtClean="0"/>
              <a:t>and standard compliance</a:t>
            </a:r>
          </a:p>
          <a:p>
            <a:r>
              <a:rPr lang="en-US" dirty="0" smtClean="0"/>
              <a:t>IEC-standard </a:t>
            </a:r>
            <a:r>
              <a:rPr lang="en-US" dirty="0" smtClean="0"/>
              <a:t>60529 (water- and dust): IP67 </a:t>
            </a:r>
            <a:r>
              <a:rPr lang="en-US" sz="3600" dirty="0" smtClean="0"/>
              <a:t>I</a:t>
            </a:r>
            <a:r>
              <a:rPr lang="en-US" dirty="0" smtClean="0"/>
              <a:t> Other relevant standards: CE, </a:t>
            </a:r>
            <a:r>
              <a:rPr lang="en-US" dirty="0" err="1" smtClean="0"/>
              <a:t>RoHS</a:t>
            </a:r>
            <a:r>
              <a:rPr lang="en-US" dirty="0" smtClean="0"/>
              <a:t>, WEEE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0"/>
            <a:ext cx="389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Product Information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 months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Pilot  done I Customer engagements a) Private b) Public</a:t>
            </a:r>
          </a:p>
          <a:p>
            <a:endParaRPr lang="en-US" dirty="0" smtClean="0"/>
          </a:p>
          <a:p>
            <a:r>
              <a:rPr lang="en-US" b="1" dirty="0" smtClean="0"/>
              <a:t>6 month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 </a:t>
            </a:r>
            <a:r>
              <a:rPr lang="en-US" dirty="0" smtClean="0"/>
              <a:t>private customer freezed  (100 tiles min )</a:t>
            </a:r>
          </a:p>
          <a:p>
            <a:endParaRPr lang="en-US" dirty="0" smtClean="0"/>
          </a:p>
          <a:p>
            <a:r>
              <a:rPr lang="en-US" b="1" dirty="0" smtClean="0"/>
              <a:t>12 </a:t>
            </a:r>
            <a:r>
              <a:rPr lang="en-US" b="1" dirty="0" smtClean="0"/>
              <a:t>months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</a:t>
            </a:r>
            <a:r>
              <a:rPr lang="en-US" dirty="0" smtClean="0"/>
              <a:t>Permanent installations done (100 tiles min )</a:t>
            </a:r>
          </a:p>
          <a:p>
            <a:endParaRPr lang="en-US" dirty="0" smtClean="0"/>
          </a:p>
          <a:p>
            <a:r>
              <a:rPr lang="en-US" b="1" dirty="0" smtClean="0"/>
              <a:t>2nd </a:t>
            </a:r>
            <a:r>
              <a:rPr lang="en-US" b="1" dirty="0" smtClean="0"/>
              <a:t>year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6 permanent installations done (100 tiles min) I 1st international client freezed</a:t>
            </a:r>
          </a:p>
          <a:p>
            <a:endParaRPr lang="en-US" b="1" dirty="0" smtClean="0"/>
          </a:p>
          <a:p>
            <a:r>
              <a:rPr lang="en-US" b="1" dirty="0" smtClean="0"/>
              <a:t>3rd  </a:t>
            </a:r>
            <a:r>
              <a:rPr lang="en-US" b="1" dirty="0" smtClean="0"/>
              <a:t>year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international clients freezed  20 installations (50 tiles min)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0"/>
            <a:ext cx="39624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Way forward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219200"/>
          <a:ext cx="7620000" cy="497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Year 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Year 1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Year 2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Revenue</a:t>
                      </a:r>
                      <a:r>
                        <a:rPr lang="en-US" b="1" baseline="0" dirty="0" smtClean="0"/>
                        <a:t>  ( Figures  in lakh 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Unit selling price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No of tiles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selling price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Expenditure 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Production cost (per tile)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Total cost 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r>
                        <a:rPr lang="en-US" b="1" dirty="0" smtClean="0"/>
                        <a:t>Mentioned</a:t>
                      </a:r>
                      <a:r>
                        <a:rPr lang="en-US" b="1" baseline="0" dirty="0" smtClean="0"/>
                        <a:t>  no  tiles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(300 tiles)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(600 tiles)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(1000 tiles)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Marketing</a:t>
                      </a:r>
                      <a:r>
                        <a:rPr lang="en-US" b="1" baseline="0" dirty="0" smtClean="0"/>
                        <a:t> expenditure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Logistics 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r>
                        <a:rPr lang="en-US" b="1" dirty="0" smtClean="0"/>
                        <a:t>(indicative figures)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Installation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r>
                        <a:rPr lang="en-US" b="1" dirty="0" smtClean="0"/>
                        <a:t>(indicative figures)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228600"/>
            <a:ext cx="51054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/>
              <a:t>3 year Financial projection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212" t="21875" r="24813" b="24690"/>
          <a:stretch>
            <a:fillRect/>
          </a:stretch>
        </p:blipFill>
        <p:spPr bwMode="auto">
          <a:xfrm>
            <a:off x="152400" y="9144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81400" y="228600"/>
            <a:ext cx="205280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Cash Flow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447800"/>
          <a:ext cx="8686800" cy="4416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3048000"/>
                <a:gridCol w="3962400"/>
              </a:tblGrid>
              <a:tr h="4622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Name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Designation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Expertise </a:t>
                      </a:r>
                      <a:endParaRPr lang="en-US" sz="1400" b="1" dirty="0"/>
                    </a:p>
                  </a:txBody>
                  <a:tcPr/>
                </a:tc>
              </a:tr>
              <a:tr h="4622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Parth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Majumdar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experience of 2 decades</a:t>
                      </a:r>
                      <a:endParaRPr lang="en-US" dirty="0"/>
                    </a:p>
                  </a:txBody>
                  <a:tcPr/>
                </a:tc>
              </a:tr>
              <a:tr h="5699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Mandar Tulankar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experience of more than half decade</a:t>
                      </a:r>
                      <a:endParaRPr lang="en-US" dirty="0"/>
                    </a:p>
                  </a:txBody>
                  <a:tcPr/>
                </a:tc>
              </a:tr>
              <a:tr h="5699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Mahantesh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Kamat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 lead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r>
                        <a:rPr lang="en-US" baseline="0" dirty="0" smtClean="0"/>
                        <a:t> development experience of 4 years</a:t>
                      </a:r>
                      <a:endParaRPr lang="en-US" dirty="0"/>
                    </a:p>
                  </a:txBody>
                  <a:tcPr/>
                </a:tc>
              </a:tr>
              <a:tr h="5699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Praveen Kumar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design experience of 4 years</a:t>
                      </a:r>
                      <a:endParaRPr lang="en-US" dirty="0"/>
                    </a:p>
                  </a:txBody>
                  <a:tcPr/>
                </a:tc>
              </a:tr>
              <a:tr h="642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Ninad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Bhalerao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financial consultant experience of more than half decade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991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Rami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Alfasos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International</a:t>
                      </a:r>
                      <a:r>
                        <a:rPr lang="en-US" baseline="0" dirty="0" smtClean="0"/>
                        <a:t> out reach </a:t>
                      </a:r>
                      <a:r>
                        <a:rPr lang="en-US" dirty="0" smtClean="0"/>
                        <a:t> for  UK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business experience of 4 years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99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Paola  Schultz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International</a:t>
                      </a:r>
                      <a:r>
                        <a:rPr lang="en-US" baseline="0" dirty="0" smtClean="0"/>
                        <a:t> out reach </a:t>
                      </a:r>
                      <a:r>
                        <a:rPr lang="en-US" dirty="0" smtClean="0"/>
                        <a:t> for  Switzerland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business experience of more than a decade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304800"/>
            <a:ext cx="48768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Team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371600"/>
          <a:ext cx="7010400" cy="4952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0208"/>
                <a:gridCol w="4220192"/>
              </a:tblGrid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Name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organization</a:t>
                      </a:r>
                      <a:endParaRPr lang="en-US" sz="1400" b="1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Abhijeet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Mahurkar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SSK </a:t>
                      </a:r>
                      <a:r>
                        <a:rPr lang="en-US" dirty="0" err="1" smtClean="0"/>
                        <a:t>Infotech</a:t>
                      </a:r>
                      <a:r>
                        <a:rPr lang="en-US" dirty="0" smtClean="0"/>
                        <a:t> - India</a:t>
                      </a:r>
                      <a:endParaRPr lang="en-US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Willi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schroll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Strategic labs - Germany</a:t>
                      </a:r>
                      <a:endParaRPr lang="en-US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Kaustubh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Dhargalkar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Welignkar</a:t>
                      </a:r>
                      <a:r>
                        <a:rPr lang="en-US" dirty="0" smtClean="0"/>
                        <a:t> Institute of technology - India</a:t>
                      </a:r>
                      <a:endParaRPr lang="en-US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Shashikant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Choudhary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Nagpur Angels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Yashveer</a:t>
                      </a:r>
                      <a:r>
                        <a:rPr lang="en-US" baseline="0" dirty="0" smtClean="0"/>
                        <a:t> Singh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Oxford University </a:t>
                      </a:r>
                      <a:endParaRPr lang="en-US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Raj </a:t>
                      </a:r>
                      <a:r>
                        <a:rPr lang="en-US" dirty="0" err="1" smtClean="0"/>
                        <a:t>Bhat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Ourea</a:t>
                      </a:r>
                      <a:r>
                        <a:rPr lang="en-US" dirty="0" smtClean="0"/>
                        <a:t> capital</a:t>
                      </a:r>
                      <a:endParaRPr lang="en-US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Radha</a:t>
                      </a:r>
                      <a:r>
                        <a:rPr lang="en-US" baseline="0" dirty="0" smtClean="0"/>
                        <a:t> Krishnan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M.I.T</a:t>
                      </a:r>
                      <a:r>
                        <a:rPr lang="en-US" baseline="0" dirty="0" smtClean="0"/>
                        <a:t> India</a:t>
                      </a:r>
                      <a:endParaRPr lang="en-US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 </a:t>
                      </a:r>
                      <a:r>
                        <a:rPr lang="en-US" dirty="0" err="1" smtClean="0"/>
                        <a:t>Kapil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Chandrayan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scholar  (President </a:t>
                      </a:r>
                      <a:r>
                        <a:rPr lang="en-US" baseline="0" dirty="0" err="1" smtClean="0"/>
                        <a:t>Vidharbha</a:t>
                      </a:r>
                      <a:r>
                        <a:rPr lang="en-US" baseline="0" dirty="0" smtClean="0"/>
                        <a:t> development cell 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304800"/>
            <a:ext cx="35052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Advisory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Board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38400"/>
            <a:ext cx="7772400" cy="1470025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AutoShape 10" descr="MAJOR REASONS FOR POWER &#10;SECTOR ILLS &#10;Inadequate power generation capacity; &#10;Lack of optimum utilization of the existing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AutoShape 11" descr="Evolution of Grid IInntteerrccoonnnneeccttiioonn iinn IInnddiiaa &#10;Regional &#10;State &#10;National &#10;1960’s 1970’s 1990’s &#10;Local &#10;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National Grid &#10;• Focus of planning the generation and the &#10;transmission system shifted from the &#10;orientation of regional 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AutoShape 13" descr="Objectives underlying the &#10;formation of National Grid &#10;• To transfer power from surplus regions to &#10;deficit regions &#10;• Ut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4" descr="Acquiring Right of Way (ROW) for constructing transmission system is &#10;getting increasingly difficult. This necessitates c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AutoShape 15" descr="NATIONAL GRID :THE &#10;ADVANTAGES &#10;• STRONG BACKBONE ‘ANYWHERE TO ANYWHERE’ ’ TRADING &#10;• ECONOMIC OPERATION &#10;• OPTIMAL UTILI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Institutional Framework &#10;Central Power Organization &#10;NJPC NTPC &#10;NHPC &#10;NEEPCO &#10;PLANNING &#10;COMMISSION &#10;NRB AEC NPC &#10;MINISTRY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AutoShape 17" descr="Lets have a look on &#10;Electricity Acts 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AutoShape 18" descr="The Indian Electricity Act, &#10;1910 &#10;• Provided basic framework for electric supply &#10;industry in India. &#10;• Growth of the sec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AutoShape 19" descr="The Electricity (Supply) Act, &#10;1948 &#10;• Mandated creation of SEBs. &#10;• Need for the State to step in (through &#10;SEBs) to ext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AutoShape 20" descr="The Electricity Regulatory &#10;Commission Act, 1998 &#10;• Provision for setting up of Central / State &#10;Electricity Regulatory C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AutoShape 21" descr="Electricity Act 2003 &#10;It is a comprehensive legislation replacing &#10;Electricity Act 1910, Electricity Supply Act &#10;1948 and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AutoShape 22" descr="References &#10;• Modern Power System Analysis &#10;(By D P Kothari | I J Nagrath) &#10;• Wikipedia &#10;• Slideshare.net &#10;• www.ieee.org 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AutoShape 23" descr="Any &#10;Question ? &#10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Indian Power Sector Overview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AutoShape 9" descr="Growth of Indian Power Sector: &#10;TRANSMISSION SYSTEM &#10;• Required development of high voltage transmission &#10;system did suffe..."/>
          <p:cNvSpPr>
            <a:spLocks noChangeAspect="1" noChangeArrowheads="1"/>
          </p:cNvSpPr>
          <p:nvPr/>
        </p:nvSpPr>
        <p:spPr bwMode="auto">
          <a:xfrm>
            <a:off x="34925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3"/>
          <a:srcRect l="6076" t="12500" r="16618" b="18750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Left Brace 30"/>
          <p:cNvSpPr/>
          <p:nvPr/>
        </p:nvSpPr>
        <p:spPr>
          <a:xfrm>
            <a:off x="5105400" y="1371600"/>
            <a:ext cx="762000" cy="51816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0800000">
            <a:off x="6172200" y="1371600"/>
            <a:ext cx="762000" cy="5181600"/>
          </a:xfrm>
          <a:prstGeom prst="leftBrace">
            <a:avLst>
              <a:gd name="adj1" fmla="val 8333"/>
              <a:gd name="adj2" fmla="val 5075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76800" y="99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Indian sub continent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0800" y="0"/>
            <a:ext cx="400205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Global power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outages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0"/>
            <a:ext cx="2664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298" name="AutoShape 10" descr="MAJOR REASONS FOR POWER &#10;SECTOR ILLS &#10;Inadequate power generation capacity; &#10;Lack of optimum utilization of the existing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AutoShape 11" descr="Evolution of Grid IInntteerrccoonnnneeccttiioonn iinn IInnddiiaa &#10;Regional &#10;State &#10;National &#10;1960’s 1970’s 1990’s &#10;Local &#10;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National Grid &#10;• Focus of planning the generation and the &#10;transmission system shifted from the &#10;orientation of regional 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AutoShape 13" descr="Objectives underlying the &#10;formation of National Grid &#10;• To transfer power from surplus regions to &#10;deficit regions &#10;• Ut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4" descr="Acquiring Right of Way (ROW) for constructing transmission system is &#10;getting increasingly difficult. This necessitates c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AutoShape 15" descr="NATIONAL GRID :THE &#10;ADVANTAGES &#10;• STRONG BACKBONE ‘ANYWHERE TO ANYWHERE’ ’ TRADING &#10;• ECONOMIC OPERATION &#10;• OPTIMAL UTILI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Institutional Framework &#10;Central Power Organization &#10;NJPC NTPC &#10;NHPC &#10;NEEPCO &#10;PLANNING &#10;COMMISSION &#10;NRB AEC NPC &#10;MINISTRY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AutoShape 17" descr="Lets have a look on &#10;Electricity Acts 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AutoShape 18" descr="The Indian Electricity Act, &#10;1910 &#10;• Provided basic framework for electric supply &#10;industry in India. &#10;• Growth of the sec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AutoShape 19" descr="The Electricity (Supply) Act, &#10;1948 &#10;• Mandated creation of SEBs. &#10;• Need for the State to step in (through &#10;SEBs) to ext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AutoShape 20" descr="The Electricity Regulatory &#10;Commission Act, 1998 &#10;• Provision for setting up of Central / State &#10;Electricity Regulatory C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AutoShape 21" descr="Electricity Act 2003 &#10;It is a comprehensive legislation replacing &#10;Electricity Act 1910, Electricity Supply Act &#10;1948 and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AutoShape 22" descr="References &#10;• Modern Power System Analysis &#10;(By D P Kothari | I J Nagrath) &#10;• Wikipedia &#10;• Slideshare.net &#10;• www.ieee.org 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AutoShape 23" descr="Any &#10;Question ? &#10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Indian Power Sector Overview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AutoShape 9" descr="Growth of Indian Power Sector: &#10;TRANSMISSION SYSTEM &#10;• Required development of high voltage transmission &#10;system did suffe..."/>
          <p:cNvSpPr>
            <a:spLocks noChangeAspect="1" noChangeArrowheads="1"/>
          </p:cNvSpPr>
          <p:nvPr/>
        </p:nvSpPr>
        <p:spPr bwMode="auto">
          <a:xfrm>
            <a:off x="34925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bsmedia.business-standard.com/_media/bs/img/article/2013-03/26/full/1364241803-4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534400" cy="59436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819400" y="0"/>
            <a:ext cx="371511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Demand-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supply gap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304800" y="2057400"/>
            <a:ext cx="8458200" cy="3200400"/>
            <a:chOff x="228600" y="2743200"/>
            <a:chExt cx="8915400" cy="350520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/>
            <a:srcRect l="7613" t="31250" r="40849" b="14583"/>
            <a:stretch>
              <a:fillRect/>
            </a:stretch>
          </p:blipFill>
          <p:spPr bwMode="auto">
            <a:xfrm>
              <a:off x="228600" y="2743200"/>
              <a:ext cx="55626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 l="16398" t="45833" r="57833" b="19792"/>
            <a:stretch>
              <a:fillRect/>
            </a:stretch>
          </p:blipFill>
          <p:spPr bwMode="auto">
            <a:xfrm>
              <a:off x="5791200" y="2743200"/>
              <a:ext cx="33528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2590800" y="381000"/>
            <a:ext cx="47244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Working principle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24018" t="13492" r="38840" b="7143"/>
          <a:stretch>
            <a:fillRect/>
          </a:stretch>
        </p:blipFill>
        <p:spPr bwMode="auto">
          <a:xfrm>
            <a:off x="457200" y="657225"/>
            <a:ext cx="79248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0"/>
            <a:ext cx="26670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Flow chart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0907_170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3355848" cy="2285832"/>
          </a:xfrm>
          <a:prstGeom prst="rect">
            <a:avLst/>
          </a:prstGeom>
          <a:effectLst/>
        </p:spPr>
      </p:pic>
      <p:pic>
        <p:nvPicPr>
          <p:cNvPr id="5" name="Picture 4" descr="20151020_155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038600"/>
            <a:ext cx="3355848" cy="2406080"/>
          </a:xfrm>
          <a:prstGeom prst="rect">
            <a:avLst/>
          </a:prstGeom>
          <a:effectLst/>
        </p:spPr>
      </p:pic>
      <p:pic>
        <p:nvPicPr>
          <p:cNvPr id="6" name="Picture 6" descr="Image result for installation of energy floo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038600"/>
            <a:ext cx="3355848" cy="2376191"/>
          </a:xfrm>
          <a:prstGeom prst="rect">
            <a:avLst/>
          </a:prstGeom>
          <a:noFill/>
          <a:effectLst/>
        </p:spPr>
      </p:pic>
      <p:pic>
        <p:nvPicPr>
          <p:cNvPr id="7" name="Picture 8" descr="Image result for installation of pave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990600"/>
            <a:ext cx="3352800" cy="2259763"/>
          </a:xfrm>
          <a:prstGeom prst="rect">
            <a:avLst/>
          </a:prstGeom>
          <a:noFill/>
          <a:effectLst/>
        </p:spPr>
      </p:pic>
      <p:sp>
        <p:nvSpPr>
          <p:cNvPr id="10" name="TextBox 9"/>
          <p:cNvSpPr txBox="1"/>
          <p:nvPr/>
        </p:nvSpPr>
        <p:spPr>
          <a:xfrm>
            <a:off x="3048000" y="0"/>
            <a:ext cx="271484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Actual Images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AutoShape 10" descr="MAJOR REASONS FOR POWER &#10;SECTOR ILLS &#10;Inadequate power generation capacity; &#10;Lack of optimum utilization of the existing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AutoShape 11" descr="Evolution of Grid IInntteerrccoonnnneeccttiioonn iinn IInnddiiaa &#10;Regional &#10;State &#10;National &#10;1960’s 1970’s 1990’s &#10;Local &#10;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National Grid &#10;• Focus of planning the generation and the &#10;transmission system shifted from the &#10;orientation of regional 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AutoShape 13" descr="Objectives underlying the &#10;formation of National Grid &#10;• To transfer power from surplus regions to &#10;deficit regions &#10;• Ut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4" descr="Acquiring Right of Way (ROW) for constructing transmission system is &#10;getting increasingly difficult. This necessitates c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AutoShape 15" descr="NATIONAL GRID :THE &#10;ADVANTAGES &#10;• STRONG BACKBONE ‘ANYWHERE TO ANYWHERE’ ’ TRADING &#10;• ECONOMIC OPERATION &#10;• OPTIMAL UTILI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Institutional Framework &#10;Central Power Organization &#10;NJPC NTPC &#10;NHPC &#10;NEEPCO &#10;PLANNING &#10;COMMISSION &#10;NRB AEC NPC &#10;MINISTRY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AutoShape 17" descr="Lets have a look on &#10;Electricity Acts 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AutoShape 18" descr="The Indian Electricity Act, &#10;1910 &#10;• Provided basic framework for electric supply &#10;industry in India. &#10;• Growth of the sec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AutoShape 19" descr="The Electricity (Supply) Act, &#10;1948 &#10;• Mandated creation of SEBs. &#10;• Need for the State to step in (through &#10;SEBs) to ext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AutoShape 20" descr="The Electricity Regulatory &#10;Commission Act, 1998 &#10;• Provision for setting up of Central / State &#10;Electricity Regulatory C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AutoShape 21" descr="Electricity Act 2003 &#10;It is a comprehensive legislation replacing &#10;Electricity Act 1910, Electricity Supply Act &#10;1948 and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AutoShape 22" descr="References &#10;• Modern Power System Analysis &#10;(By D P Kothari | I J Nagrath) &#10;• Wikipedia &#10;• Slideshare.net &#10;• www.ieee.org 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AutoShape 23" descr="Any &#10;Question ? &#10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Indian Power Sector Overview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AutoShape 9" descr="Growth of Indian Power Sector: &#10;TRANSMISSION SYSTEM &#10;• Required development of high voltage transmission &#10;system did suffe..."/>
          <p:cNvSpPr>
            <a:spLocks noChangeAspect="1" noChangeArrowheads="1"/>
          </p:cNvSpPr>
          <p:nvPr/>
        </p:nvSpPr>
        <p:spPr bwMode="auto">
          <a:xfrm>
            <a:off x="34925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www.marketresearchreports.com/sites/default/files/blogimage/renewable-energy-potential-in-india-2014-2022.jpg"/>
          <p:cNvPicPr>
            <a:picLocks noChangeAspect="1" noChangeArrowheads="1"/>
          </p:cNvPicPr>
          <p:nvPr/>
        </p:nvPicPr>
        <p:blipFill>
          <a:blip r:embed="rId3"/>
          <a:srcRect t="5908" b="59385"/>
          <a:stretch>
            <a:fillRect/>
          </a:stretch>
        </p:blipFill>
        <p:spPr bwMode="auto">
          <a:xfrm>
            <a:off x="0" y="1752600"/>
            <a:ext cx="9144000" cy="3581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447800" y="457200"/>
            <a:ext cx="624840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Renewable energy status in India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AutoShape 10" descr="MAJOR REASONS FOR POWER &#10;SECTOR ILLS &#10;Inadequate power generation capacity; &#10;Lack of optimum utilization of the existing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AutoShape 11" descr="Evolution of Grid IInntteerrccoonnnneeccttiioonn iinn IInnddiiaa &#10;Regional &#10;State &#10;National &#10;1960’s 1970’s 1990’s &#10;Local &#10;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National Grid &#10;• Focus of planning the generation and the &#10;transmission system shifted from the &#10;orientation of regional 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AutoShape 13" descr="Objectives underlying the &#10;formation of National Grid &#10;• To transfer power from surplus regions to &#10;deficit regions &#10;• Ut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AutoShape 14" descr="Acquiring Right of Way (ROW) for constructing transmission system is &#10;getting increasingly difficult. This necessitates c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AutoShape 15" descr="NATIONAL GRID :THE &#10;ADVANTAGES &#10;• STRONG BACKBONE ‘ANYWHERE TO ANYWHERE’ ’ TRADING &#10;• ECONOMIC OPERATION &#10;• OPTIMAL UTILI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Institutional Framework &#10;Central Power Organization &#10;NJPC NTPC &#10;NHPC &#10;NEEPCO &#10;PLANNING &#10;COMMISSION &#10;NRB AEC NPC &#10;MINISTRY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AutoShape 17" descr="Lets have a look on &#10;Electricity Acts 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AutoShape 18" descr="The Indian Electricity Act, &#10;1910 &#10;• Provided basic framework for electric supply &#10;industry in India. &#10;• Growth of the sec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AutoShape 19" descr="The Electricity (Supply) Act, &#10;1948 &#10;• Mandated creation of SEBs. &#10;• Need for the State to step in (through &#10;SEBs) to ext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AutoShape 20" descr="The Electricity Regulatory &#10;Commission Act, 1998 &#10;• Provision for setting up of Central / State &#10;Electricity Regulatory C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AutoShape 21" descr="Electricity Act 2003 &#10;It is a comprehensive legislation replacing &#10;Electricity Act 1910, Electricity Supply Act &#10;1948 and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AutoShape 22" descr="References &#10;• Modern Power System Analysis &#10;(By D P Kothari | I J Nagrath) &#10;• Wikipedia &#10;• Slideshare.net &#10;• www.ieee.org 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AutoShape 23" descr="Any &#10;Question ? &#10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Indian Power Sector Overview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AutoShape 9" descr="Growth of Indian Power Sector: &#10;TRANSMISSION SYSTEM &#10;• Required development of high voltage transmission &#10;system did suffe..."/>
          <p:cNvSpPr>
            <a:spLocks noChangeAspect="1" noChangeArrowheads="1"/>
          </p:cNvSpPr>
          <p:nvPr/>
        </p:nvSpPr>
        <p:spPr bwMode="auto">
          <a:xfrm>
            <a:off x="34925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www.marketresearchreports.com/sites/default/files/blogimage/renewable-energy-potential-in-india-2014-2022.jpg"/>
          <p:cNvPicPr>
            <a:picLocks noChangeAspect="1" noChangeArrowheads="1"/>
          </p:cNvPicPr>
          <p:nvPr/>
        </p:nvPicPr>
        <p:blipFill>
          <a:blip r:embed="rId3"/>
          <a:srcRect l="8139" t="48471" r="6472" b="4000"/>
          <a:stretch>
            <a:fillRect/>
          </a:stretch>
        </p:blipFill>
        <p:spPr bwMode="auto">
          <a:xfrm>
            <a:off x="0" y="1676400"/>
            <a:ext cx="8839200" cy="518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28800" y="0"/>
            <a:ext cx="8763000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Expected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 market size by 2022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=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US $ 83.35 billion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0757" t="18750" r="21970" b="51606"/>
          <a:stretch>
            <a:fillRect/>
          </a:stretch>
        </p:blipFill>
        <p:spPr bwMode="auto">
          <a:xfrm>
            <a:off x="4800600" y="1170432"/>
            <a:ext cx="3810000" cy="225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0923" t="48394" r="21970" b="19087"/>
          <a:stretch>
            <a:fillRect/>
          </a:stretch>
        </p:blipFill>
        <p:spPr bwMode="auto">
          <a:xfrm>
            <a:off x="4953000" y="4419600"/>
            <a:ext cx="354177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1970" t="48394" r="52273" b="17657"/>
          <a:stretch>
            <a:fillRect/>
          </a:stretch>
        </p:blipFill>
        <p:spPr bwMode="auto">
          <a:xfrm>
            <a:off x="533400" y="4419600"/>
            <a:ext cx="3694176" cy="24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1970" t="18750" r="51515" b="52953"/>
          <a:stretch>
            <a:fillRect/>
          </a:stretch>
        </p:blipFill>
        <p:spPr bwMode="auto">
          <a:xfrm>
            <a:off x="609600" y="1136294"/>
            <a:ext cx="3694176" cy="22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352800" y="0"/>
            <a:ext cx="243912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Go to market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838200"/>
            <a:ext cx="205740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Stair</a:t>
            </a:r>
            <a:r>
              <a:rPr kumimoji="0" lang="en-US" sz="28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cases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762000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Sky walks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295400" y="3962400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Roads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486400" y="3962400"/>
            <a:ext cx="2456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Entry /Exit Gates</a:t>
            </a:r>
            <a:endParaRPr lang="en-US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505</Words>
  <PresentationFormat>On-screen Show (4:3)</PresentationFormat>
  <Paragraphs>191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ZPE</dc:creator>
  <cp:lastModifiedBy>ZPE</cp:lastModifiedBy>
  <cp:revision>30</cp:revision>
  <dcterms:modified xsi:type="dcterms:W3CDTF">2016-03-15T09:30:56Z</dcterms:modified>
</cp:coreProperties>
</file>